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4630400" cy="8229600"/>
  <p:notesSz cx="8229600" cy="14630400"/>
  <p:embeddedFontLst>
    <p:embeddedFont>
      <p:font typeface="Roboto" panose="02000000000000000000" pitchFamily="2" charset="0"/>
      <p:regular r:id="rId8"/>
    </p:embeddedFont>
    <p:embeddedFont>
      <p:font typeface="Saira Medium" panose="020B0604020202020204" charset="0"/>
      <p:regular r:id="rId9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6247" autoAdjust="0"/>
  </p:normalViewPr>
  <p:slideViewPr>
    <p:cSldViewPr snapToGrid="0" snapToObjects="1">
      <p:cViewPr varScale="1">
        <p:scale>
          <a:sx n="89" d="100"/>
          <a:sy n="89" d="100"/>
        </p:scale>
        <p:origin x="71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137790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07807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Философия Сократа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93790" y="4325541"/>
            <a:ext cx="7136963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Рождение этического рационализма</a:t>
            </a:r>
            <a:endParaRPr lang="en-US" sz="31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15208"/>
            <a:ext cx="4728448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Ключевые идеи Сократа</a:t>
            </a:r>
            <a:endParaRPr lang="en-US" sz="3100" dirty="0"/>
          </a:p>
        </p:txBody>
      </p:sp>
      <p:sp>
        <p:nvSpPr>
          <p:cNvPr id="4" name="Text 1"/>
          <p:cNvSpPr/>
          <p:nvPr/>
        </p:nvSpPr>
        <p:spPr>
          <a:xfrm>
            <a:off x="793790" y="1449467"/>
            <a:ext cx="158710" cy="1983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E5E0DF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01</a:t>
            </a:r>
            <a:endParaRPr lang="en-US" sz="125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5" name="Shape 2"/>
          <p:cNvSpPr/>
          <p:nvPr/>
        </p:nvSpPr>
        <p:spPr>
          <a:xfrm>
            <a:off x="793790" y="1696283"/>
            <a:ext cx="2412921" cy="22860"/>
          </a:xfrm>
          <a:prstGeom prst="rect">
            <a:avLst/>
          </a:prstGeom>
          <a:solidFill>
            <a:srgbClr val="FC8337"/>
          </a:solidFill>
          <a:ln/>
        </p:spPr>
      </p:sp>
      <p:sp>
        <p:nvSpPr>
          <p:cNvPr id="6" name="Text 3"/>
          <p:cNvSpPr/>
          <p:nvPr/>
        </p:nvSpPr>
        <p:spPr>
          <a:xfrm>
            <a:off x="793790" y="1821299"/>
            <a:ext cx="2296954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Объективность Истины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793790" y="2164556"/>
            <a:ext cx="2412921" cy="15244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Сократ утверждал, что истина существует независимо от личных мнений и предпочтений, призывая к поиску универсальных принципов.</a:t>
            </a:r>
            <a:endParaRPr lang="en-US" sz="1250" dirty="0"/>
          </a:p>
        </p:txBody>
      </p:sp>
      <p:sp>
        <p:nvSpPr>
          <p:cNvPr id="8" name="Text 5"/>
          <p:cNvSpPr/>
          <p:nvPr/>
        </p:nvSpPr>
        <p:spPr>
          <a:xfrm>
            <a:off x="3365421" y="1449467"/>
            <a:ext cx="158710" cy="1983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E5E0DF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02</a:t>
            </a:r>
            <a:endParaRPr lang="en-US" sz="125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9" name="Shape 6"/>
          <p:cNvSpPr/>
          <p:nvPr/>
        </p:nvSpPr>
        <p:spPr>
          <a:xfrm>
            <a:off x="3365421" y="1696283"/>
            <a:ext cx="2413040" cy="22860"/>
          </a:xfrm>
          <a:prstGeom prst="rect">
            <a:avLst/>
          </a:prstGeom>
          <a:solidFill>
            <a:srgbClr val="FC8337"/>
          </a:solidFill>
          <a:ln/>
        </p:spPr>
      </p:sp>
      <p:sp>
        <p:nvSpPr>
          <p:cNvPr id="10" name="Text 7"/>
          <p:cNvSpPr/>
          <p:nvPr/>
        </p:nvSpPr>
        <p:spPr>
          <a:xfrm>
            <a:off x="3365421" y="1821299"/>
            <a:ext cx="2413040" cy="4960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Самопознание – ключ к мудрости</a:t>
            </a:r>
            <a:endParaRPr lang="en-US" sz="1550" dirty="0"/>
          </a:p>
        </p:txBody>
      </p:sp>
      <p:sp>
        <p:nvSpPr>
          <p:cNvPr id="11" name="Text 8"/>
          <p:cNvSpPr/>
          <p:nvPr/>
        </p:nvSpPr>
        <p:spPr>
          <a:xfrm>
            <a:off x="3365421" y="2412563"/>
            <a:ext cx="2413040" cy="17785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Его знаменитый призыв "Познай самого себя" подчеркивает, что глубокое понимание собственной природы является основой для истинного знания и добродетельной жизни.</a:t>
            </a:r>
            <a:endParaRPr lang="en-US" sz="1250" dirty="0"/>
          </a:p>
        </p:txBody>
      </p:sp>
      <p:sp>
        <p:nvSpPr>
          <p:cNvPr id="12" name="Text 9"/>
          <p:cNvSpPr/>
          <p:nvPr/>
        </p:nvSpPr>
        <p:spPr>
          <a:xfrm>
            <a:off x="5937171" y="1449467"/>
            <a:ext cx="158710" cy="1983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E5E0DF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03</a:t>
            </a:r>
            <a:endParaRPr lang="en-US" sz="125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3" name="Shape 10"/>
          <p:cNvSpPr/>
          <p:nvPr/>
        </p:nvSpPr>
        <p:spPr>
          <a:xfrm>
            <a:off x="5937171" y="1696283"/>
            <a:ext cx="2412921" cy="22860"/>
          </a:xfrm>
          <a:prstGeom prst="rect">
            <a:avLst/>
          </a:prstGeom>
          <a:solidFill>
            <a:srgbClr val="FC8337"/>
          </a:solidFill>
          <a:ln/>
        </p:spPr>
      </p:sp>
      <p:sp>
        <p:nvSpPr>
          <p:cNvPr id="14" name="Text 11"/>
          <p:cNvSpPr/>
          <p:nvPr/>
        </p:nvSpPr>
        <p:spPr>
          <a:xfrm>
            <a:off x="5937171" y="1821299"/>
            <a:ext cx="2412921" cy="4960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Майевтика (Сократов метод)</a:t>
            </a:r>
            <a:endParaRPr lang="en-US" sz="1550" dirty="0"/>
          </a:p>
        </p:txBody>
      </p:sp>
      <p:sp>
        <p:nvSpPr>
          <p:cNvPr id="15" name="Text 12"/>
          <p:cNvSpPr/>
          <p:nvPr/>
        </p:nvSpPr>
        <p:spPr>
          <a:xfrm>
            <a:off x="5937171" y="2412563"/>
            <a:ext cx="2412921" cy="15244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Через серию наводящих вопросов и диалог Сократ помогал людям "родить" собственные идеи и знания, уже содержащиеся в их сознании.</a:t>
            </a:r>
            <a:endParaRPr lang="en-US" sz="1250" dirty="0"/>
          </a:p>
        </p:txBody>
      </p:sp>
      <p:sp>
        <p:nvSpPr>
          <p:cNvPr id="16" name="Text 13"/>
          <p:cNvSpPr/>
          <p:nvPr/>
        </p:nvSpPr>
        <p:spPr>
          <a:xfrm>
            <a:off x="793790" y="4468892"/>
            <a:ext cx="158710" cy="1983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E5E0DF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04</a:t>
            </a:r>
            <a:endParaRPr lang="en-US" sz="125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7" name="Shape 14"/>
          <p:cNvSpPr/>
          <p:nvPr/>
        </p:nvSpPr>
        <p:spPr>
          <a:xfrm>
            <a:off x="793790" y="4715708"/>
            <a:ext cx="3698796" cy="22860"/>
          </a:xfrm>
          <a:prstGeom prst="rect">
            <a:avLst/>
          </a:prstGeom>
          <a:solidFill>
            <a:srgbClr val="FC8337"/>
          </a:solidFill>
          <a:ln/>
        </p:spPr>
      </p:sp>
      <p:sp>
        <p:nvSpPr>
          <p:cNvPr id="18" name="Text 15"/>
          <p:cNvSpPr/>
          <p:nvPr/>
        </p:nvSpPr>
        <p:spPr>
          <a:xfrm>
            <a:off x="793790" y="4840724"/>
            <a:ext cx="2399586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Добродетель как Знание</a:t>
            </a:r>
            <a:endParaRPr lang="en-US" sz="1550" dirty="0"/>
          </a:p>
        </p:txBody>
      </p:sp>
      <p:sp>
        <p:nvSpPr>
          <p:cNvPr id="19" name="Text 16"/>
          <p:cNvSpPr/>
          <p:nvPr/>
        </p:nvSpPr>
        <p:spPr>
          <a:xfrm>
            <a:off x="793790" y="5183981"/>
            <a:ext cx="3698796" cy="1016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Он верил, что никто не совершает зло намеренно. Все неверные поступки проистекают из незнания или заблуждения относительно того, что является истинным благом.</a:t>
            </a:r>
            <a:endParaRPr lang="en-US" sz="1250" dirty="0"/>
          </a:p>
        </p:txBody>
      </p:sp>
      <p:sp>
        <p:nvSpPr>
          <p:cNvPr id="20" name="Text 17"/>
          <p:cNvSpPr/>
          <p:nvPr/>
        </p:nvSpPr>
        <p:spPr>
          <a:xfrm>
            <a:off x="4651296" y="4468892"/>
            <a:ext cx="158710" cy="1983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E5E0DF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05</a:t>
            </a:r>
            <a:endParaRPr lang="en-US" sz="125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1" name="Shape 18"/>
          <p:cNvSpPr/>
          <p:nvPr/>
        </p:nvSpPr>
        <p:spPr>
          <a:xfrm>
            <a:off x="4651296" y="4715708"/>
            <a:ext cx="3698796" cy="22860"/>
          </a:xfrm>
          <a:prstGeom prst="rect">
            <a:avLst/>
          </a:prstGeom>
          <a:solidFill>
            <a:srgbClr val="FC8337"/>
          </a:solidFill>
          <a:ln/>
        </p:spPr>
      </p:sp>
      <p:sp>
        <p:nvSpPr>
          <p:cNvPr id="22" name="Text 19"/>
          <p:cNvSpPr/>
          <p:nvPr/>
        </p:nvSpPr>
        <p:spPr>
          <a:xfrm>
            <a:off x="4651296" y="4840724"/>
            <a:ext cx="234017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Единство Добродетелей</a:t>
            </a:r>
            <a:endParaRPr lang="en-US" sz="1550" dirty="0"/>
          </a:p>
        </p:txBody>
      </p:sp>
      <p:sp>
        <p:nvSpPr>
          <p:cNvPr id="23" name="Text 20"/>
          <p:cNvSpPr/>
          <p:nvPr/>
        </p:nvSpPr>
        <p:spPr>
          <a:xfrm>
            <a:off x="4651296" y="5183981"/>
            <a:ext cx="3698796" cy="1016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Все моральные качества, такие как мужество, справедливость и умеренность, являются различными проявлениями единого, всеобъемлющего знания о добре.</a:t>
            </a:r>
            <a:endParaRPr lang="en-US" sz="1250" dirty="0"/>
          </a:p>
        </p:txBody>
      </p:sp>
      <p:sp>
        <p:nvSpPr>
          <p:cNvPr id="24" name="Text 21"/>
          <p:cNvSpPr/>
          <p:nvPr/>
        </p:nvSpPr>
        <p:spPr>
          <a:xfrm>
            <a:off x="793790" y="6497955"/>
            <a:ext cx="7556421" cy="1016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Сократ произвел революцию в философии, сместив акцент с изучения природы на человека и его моральные вопросы. Он утверждал, что знания изначально присущи душе, и роль философа заключается в том, чтобы помочь их обнаружить. Понимая истинное добро, человек будет действовать в соответствии с ним.</a:t>
            </a:r>
            <a:endParaRPr lang="en-US" sz="12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615910"/>
            <a:ext cx="6754773" cy="465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50"/>
              </a:lnSpc>
              <a:buNone/>
            </a:pPr>
            <a:r>
              <a:rPr lang="en-US" sz="29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Сократический диалог: путь к истине</a:t>
            </a:r>
            <a:endParaRPr lang="en-US" sz="2900" dirty="0"/>
          </a:p>
        </p:txBody>
      </p:sp>
      <p:sp>
        <p:nvSpPr>
          <p:cNvPr id="4" name="Shape 1"/>
          <p:cNvSpPr/>
          <p:nvPr/>
        </p:nvSpPr>
        <p:spPr>
          <a:xfrm>
            <a:off x="6280190" y="1304330"/>
            <a:ext cx="7556421" cy="1126212"/>
          </a:xfrm>
          <a:prstGeom prst="roundRect">
            <a:avLst>
              <a:gd name="adj" fmla="val 11896"/>
            </a:avLst>
          </a:prstGeom>
          <a:solidFill>
            <a:srgbClr val="030303"/>
          </a:solidFill>
          <a:ln w="15240">
            <a:solidFill>
              <a:srgbClr val="FC833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44258" y="1468398"/>
            <a:ext cx="2806779" cy="2325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1. Задавайте глубокие вопросы</a:t>
            </a:r>
            <a:endParaRPr lang="en-US" sz="1450" dirty="0"/>
          </a:p>
        </p:txBody>
      </p:sp>
      <p:sp>
        <p:nvSpPr>
          <p:cNvPr id="6" name="Text 3"/>
          <p:cNvSpPr/>
          <p:nvPr/>
        </p:nvSpPr>
        <p:spPr>
          <a:xfrm>
            <a:off x="6444258" y="1790224"/>
            <a:ext cx="7228284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Вместо прямых утверждений, формулируйте вопросы, чтобы стимулировать критическое мышление и глубину обсуждения. Это помогает выявить скрытые предположения и уточнить понимание.</a:t>
            </a:r>
            <a:endParaRPr lang="en-US" sz="1150" dirty="0"/>
          </a:p>
        </p:txBody>
      </p:sp>
      <p:sp>
        <p:nvSpPr>
          <p:cNvPr id="7" name="Shape 4"/>
          <p:cNvSpPr/>
          <p:nvPr/>
        </p:nvSpPr>
        <p:spPr>
          <a:xfrm>
            <a:off x="6280190" y="2579370"/>
            <a:ext cx="7556421" cy="1126212"/>
          </a:xfrm>
          <a:prstGeom prst="roundRect">
            <a:avLst>
              <a:gd name="adj" fmla="val 11896"/>
            </a:avLst>
          </a:prstGeom>
          <a:solidFill>
            <a:srgbClr val="030303"/>
          </a:solidFill>
          <a:ln w="15240">
            <a:solidFill>
              <a:srgbClr val="FC833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444258" y="2743438"/>
            <a:ext cx="3307318" cy="2325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2. Признайте собственное незнание</a:t>
            </a:r>
            <a:endParaRPr lang="en-US" sz="1450" dirty="0"/>
          </a:p>
        </p:txBody>
      </p:sp>
      <p:sp>
        <p:nvSpPr>
          <p:cNvPr id="9" name="Text 6"/>
          <p:cNvSpPr/>
          <p:nvPr/>
        </p:nvSpPr>
        <p:spPr>
          <a:xfrm>
            <a:off x="6444258" y="3065264"/>
            <a:ext cx="7228284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Демонстрируйте открытость к новым идеям и признавайте, что всегда есть что-то новое, чему можно научиться. Такой подход снижает барьеры и поощряет честный, непредвзятый диалог.</a:t>
            </a:r>
            <a:endParaRPr lang="en-US" sz="1150" dirty="0"/>
          </a:p>
        </p:txBody>
      </p:sp>
      <p:sp>
        <p:nvSpPr>
          <p:cNvPr id="10" name="Shape 7"/>
          <p:cNvSpPr/>
          <p:nvPr/>
        </p:nvSpPr>
        <p:spPr>
          <a:xfrm>
            <a:off x="6280190" y="3854410"/>
            <a:ext cx="7556421" cy="1364337"/>
          </a:xfrm>
          <a:prstGeom prst="roundRect">
            <a:avLst>
              <a:gd name="adj" fmla="val 9819"/>
            </a:avLst>
          </a:prstGeom>
          <a:solidFill>
            <a:srgbClr val="030303"/>
          </a:solidFill>
          <a:ln w="15240">
            <a:solidFill>
              <a:srgbClr val="FC833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444258" y="4018478"/>
            <a:ext cx="3469362" cy="2325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3. Помогайте другим находить ответы</a:t>
            </a:r>
            <a:endParaRPr lang="en-US" sz="1450" dirty="0"/>
          </a:p>
        </p:txBody>
      </p:sp>
      <p:sp>
        <p:nvSpPr>
          <p:cNvPr id="12" name="Text 9"/>
          <p:cNvSpPr/>
          <p:nvPr/>
        </p:nvSpPr>
        <p:spPr>
          <a:xfrm>
            <a:off x="6444258" y="4340304"/>
            <a:ext cx="7228284" cy="7143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Ваша задача – не дать готовое решение, а направить собеседника к самостоятельному открытию истины через последовательные, наводящие вопросы. Это развивает навыки самостоятельного мышления.</a:t>
            </a:r>
            <a:endParaRPr lang="en-US" sz="1150" dirty="0"/>
          </a:p>
        </p:txBody>
      </p:sp>
      <p:sp>
        <p:nvSpPr>
          <p:cNvPr id="13" name="Shape 10"/>
          <p:cNvSpPr/>
          <p:nvPr/>
        </p:nvSpPr>
        <p:spPr>
          <a:xfrm>
            <a:off x="6280190" y="5367576"/>
            <a:ext cx="7556421" cy="1126212"/>
          </a:xfrm>
          <a:prstGeom prst="roundRect">
            <a:avLst>
              <a:gd name="adj" fmla="val 11896"/>
            </a:avLst>
          </a:prstGeom>
          <a:solidFill>
            <a:srgbClr val="030303"/>
          </a:solidFill>
          <a:ln w="15240">
            <a:solidFill>
              <a:srgbClr val="FC8337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6444258" y="5531644"/>
            <a:ext cx="4250412" cy="2325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4. Стремитесь к ясности и общему пониманию</a:t>
            </a:r>
            <a:endParaRPr lang="en-US" sz="1450" dirty="0"/>
          </a:p>
        </p:txBody>
      </p:sp>
      <p:sp>
        <p:nvSpPr>
          <p:cNvPr id="15" name="Text 12"/>
          <p:cNvSpPr/>
          <p:nvPr/>
        </p:nvSpPr>
        <p:spPr>
          <a:xfrm>
            <a:off x="6444258" y="5853470"/>
            <a:ext cx="7228284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Конечная цель – не победа в споре, а формирование четких, универсальных концепций, которые приводят к лучшему пониманию сложных ситуаций и эффективному решению проблем.</a:t>
            </a:r>
            <a:endParaRPr lang="en-US" sz="1150" dirty="0"/>
          </a:p>
        </p:txBody>
      </p:sp>
      <p:sp>
        <p:nvSpPr>
          <p:cNvPr id="16" name="Text 13"/>
          <p:cNvSpPr/>
          <p:nvPr/>
        </p:nvSpPr>
        <p:spPr>
          <a:xfrm>
            <a:off x="6280190" y="6661190"/>
            <a:ext cx="7556421" cy="952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Сократический диалог — это мощный инструмент для развития критического мышления, эффективного решения проблем и глубокого межличностного общения. Применяя его в повседневной жизни, вы сможете лучше понимать сложные ситуации, помогать другим раскрывать их потенциал и находить конструктивные решения, основанные на общем понимании.</a:t>
            </a:r>
            <a:endParaRPr lang="en-US" sz="11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47355"/>
            <a:ext cx="5167670" cy="465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50"/>
              </a:lnSpc>
              <a:buNone/>
            </a:pPr>
            <a:r>
              <a:rPr lang="en-US" sz="29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Этический интеллектуализм</a:t>
            </a:r>
            <a:endParaRPr lang="en-US" sz="2900" dirty="0"/>
          </a:p>
        </p:txBody>
      </p:sp>
      <p:sp>
        <p:nvSpPr>
          <p:cNvPr id="4" name="Shape 1"/>
          <p:cNvSpPr/>
          <p:nvPr/>
        </p:nvSpPr>
        <p:spPr>
          <a:xfrm>
            <a:off x="4564380" y="1435775"/>
            <a:ext cx="15240" cy="5164693"/>
          </a:xfrm>
          <a:prstGeom prst="roundRect">
            <a:avLst>
              <a:gd name="adj" fmla="val 879072"/>
            </a:avLst>
          </a:prstGeom>
          <a:solidFill>
            <a:srgbClr val="FC8337"/>
          </a:solidFill>
          <a:ln/>
        </p:spPr>
      </p:sp>
      <p:sp>
        <p:nvSpPr>
          <p:cNvPr id="5" name="Shape 2"/>
          <p:cNvSpPr/>
          <p:nvPr/>
        </p:nvSpPr>
        <p:spPr>
          <a:xfrm>
            <a:off x="778550" y="1435775"/>
            <a:ext cx="3778210" cy="893088"/>
          </a:xfrm>
          <a:prstGeom prst="roundRect">
            <a:avLst>
              <a:gd name="adj" fmla="val 15001"/>
            </a:avLst>
          </a:prstGeom>
          <a:solidFill>
            <a:srgbClr val="030303"/>
          </a:solidFill>
          <a:ln w="15240">
            <a:solidFill>
              <a:srgbClr val="FFBC8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049060" y="1599843"/>
            <a:ext cx="3358872" cy="2325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80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Никто не злоумышлен по своей воле</a:t>
            </a:r>
            <a:endParaRPr lang="en-US" sz="1450" dirty="0"/>
          </a:p>
        </p:txBody>
      </p:sp>
      <p:sp>
        <p:nvSpPr>
          <p:cNvPr id="7" name="Text 4"/>
          <p:cNvSpPr/>
          <p:nvPr/>
        </p:nvSpPr>
        <p:spPr>
          <a:xfrm>
            <a:off x="942618" y="1921669"/>
            <a:ext cx="3465314" cy="238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85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Истинное знание добра исключает зло.</a:t>
            </a:r>
            <a:endParaRPr lang="en-US" sz="1150" dirty="0"/>
          </a:p>
        </p:txBody>
      </p:sp>
      <p:sp>
        <p:nvSpPr>
          <p:cNvPr id="8" name="Shape 5"/>
          <p:cNvSpPr/>
          <p:nvPr/>
        </p:nvSpPr>
        <p:spPr>
          <a:xfrm>
            <a:off x="4587240" y="2626519"/>
            <a:ext cx="3778210" cy="1126212"/>
          </a:xfrm>
          <a:prstGeom prst="rect">
            <a:avLst/>
          </a:prstGeom>
          <a:solidFill>
            <a:srgbClr val="030303"/>
          </a:solidFill>
          <a:ln w="15240">
            <a:solidFill>
              <a:srgbClr val="FFBC8F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736068" y="2790587"/>
            <a:ext cx="2054662" cy="2325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Добродетель = Знание</a:t>
            </a:r>
            <a:endParaRPr lang="en-US" sz="1450" dirty="0"/>
          </a:p>
        </p:txBody>
      </p:sp>
      <p:sp>
        <p:nvSpPr>
          <p:cNvPr id="10" name="Text 7"/>
          <p:cNvSpPr/>
          <p:nvPr/>
        </p:nvSpPr>
        <p:spPr>
          <a:xfrm>
            <a:off x="4736068" y="3112413"/>
            <a:ext cx="3465314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Мудрость, справедливость, мужество — это знание.</a:t>
            </a:r>
            <a:endParaRPr lang="en-US" sz="1150" dirty="0"/>
          </a:p>
        </p:txBody>
      </p:sp>
      <p:sp>
        <p:nvSpPr>
          <p:cNvPr id="11" name="Shape 8"/>
          <p:cNvSpPr/>
          <p:nvPr/>
        </p:nvSpPr>
        <p:spPr>
          <a:xfrm>
            <a:off x="778550" y="4050387"/>
            <a:ext cx="3778210" cy="1126212"/>
          </a:xfrm>
          <a:prstGeom prst="roundRect">
            <a:avLst>
              <a:gd name="adj" fmla="val 11896"/>
            </a:avLst>
          </a:prstGeom>
          <a:solidFill>
            <a:srgbClr val="030303"/>
          </a:solidFill>
          <a:ln w="15240">
            <a:solidFill>
              <a:srgbClr val="FFBC8F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2547342" y="4214455"/>
            <a:ext cx="1860590" cy="2325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80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Порок = Невежество</a:t>
            </a:r>
            <a:endParaRPr lang="en-US" sz="1450" dirty="0"/>
          </a:p>
        </p:txBody>
      </p:sp>
      <p:sp>
        <p:nvSpPr>
          <p:cNvPr id="13" name="Text 10"/>
          <p:cNvSpPr/>
          <p:nvPr/>
        </p:nvSpPr>
        <p:spPr>
          <a:xfrm>
            <a:off x="942618" y="4536281"/>
            <a:ext cx="3465314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185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Все дурные поступки проистекают из ошибки разума.</a:t>
            </a:r>
            <a:endParaRPr lang="en-US" sz="1150" dirty="0"/>
          </a:p>
        </p:txBody>
      </p:sp>
      <p:sp>
        <p:nvSpPr>
          <p:cNvPr id="14" name="Shape 11"/>
          <p:cNvSpPr/>
          <p:nvPr/>
        </p:nvSpPr>
        <p:spPr>
          <a:xfrm>
            <a:off x="4587240" y="5474256"/>
            <a:ext cx="3778210" cy="1126212"/>
          </a:xfrm>
          <a:prstGeom prst="rect">
            <a:avLst/>
          </a:prstGeom>
          <a:solidFill>
            <a:srgbClr val="030303"/>
          </a:solidFill>
          <a:ln w="15240">
            <a:solidFill>
              <a:srgbClr val="FFBC8F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4736068" y="5638324"/>
            <a:ext cx="1860590" cy="2325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Забота о душе</a:t>
            </a:r>
            <a:endParaRPr lang="en-US" sz="1450" dirty="0"/>
          </a:p>
        </p:txBody>
      </p:sp>
      <p:sp>
        <p:nvSpPr>
          <p:cNvPr id="16" name="Text 13"/>
          <p:cNvSpPr/>
          <p:nvPr/>
        </p:nvSpPr>
        <p:spPr>
          <a:xfrm>
            <a:off x="4736068" y="5960150"/>
            <a:ext cx="3465314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Главная задача человека — совершенствование души.</a:t>
            </a:r>
            <a:endParaRPr lang="en-US" sz="1150" dirty="0"/>
          </a:p>
        </p:txBody>
      </p:sp>
      <p:sp>
        <p:nvSpPr>
          <p:cNvPr id="17" name="Text 14"/>
          <p:cNvSpPr/>
          <p:nvPr/>
        </p:nvSpPr>
        <p:spPr>
          <a:xfrm>
            <a:off x="793790" y="6767870"/>
            <a:ext cx="7556421" cy="7143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Сократ утверждал, что если человек по-настоящему знает, что есть добро, он неизбежно выберет его. Высшая цель человека — не накопление богатств, а забота о своей душе через приобретение истинного знания. Философия для Сократа была практикой самопознания и самосовершенствования.</a:t>
            </a:r>
            <a:endParaRPr lang="en-US" sz="11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075" y="545187"/>
            <a:ext cx="7010876" cy="6197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Наследие и влияние Сократа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075" y="1640681"/>
            <a:ext cx="7633097" cy="317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Основатель классической философской традиции.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075" y="2027158"/>
            <a:ext cx="7633097" cy="317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Учитель Платона, чьи диалоги сохранили его идеи.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93075" y="2413635"/>
            <a:ext cx="7633097" cy="317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Заложил основы рациональной этики, логики и теории познания.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793075" y="2800112"/>
            <a:ext cx="7633097" cy="6343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Его знаменитое «Я знаю, что ничего не знаю» — отправная точка для мудрости.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93075" y="3503771"/>
            <a:ext cx="7633097" cy="317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Вопросы Сократа актуальны до сих пор, заставляя каждого мыслить.</a:t>
            </a:r>
            <a:endParaRPr lang="en-US" sz="155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17424" y="1685330"/>
            <a:ext cx="4927521" cy="4927521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793075" y="7058858"/>
            <a:ext cx="13044249" cy="6343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Сократ, не оставивший письменных трудов, оказал колоссальное влияние на европейскую философию. Его идеи, переданные Платоном, сформировали основы западной мысли. Его метод и этические принципы продолжают вдохновлять на поиск истины и самопознание.</a:t>
            </a:r>
            <a:endParaRPr lang="en-US" sz="1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570</Words>
  <Application>Microsoft Office PowerPoint</Application>
  <PresentationFormat>Произвольный</PresentationFormat>
  <Paragraphs>51</Paragraphs>
  <Slides>5</Slides>
  <Notes>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9" baseType="lpstr">
      <vt:lpstr>Roboto</vt:lpstr>
      <vt:lpstr>Arial</vt:lpstr>
      <vt:lpstr>Saira Medium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Саша Аганичев</dc:creator>
  <cp:lastModifiedBy>Саша Аганичев</cp:lastModifiedBy>
  <cp:revision>4</cp:revision>
  <dcterms:created xsi:type="dcterms:W3CDTF">2025-09-30T13:01:43Z</dcterms:created>
  <dcterms:modified xsi:type="dcterms:W3CDTF">2025-09-30T13:08:59Z</dcterms:modified>
</cp:coreProperties>
</file>